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2" r:id="rId6"/>
    <p:sldId id="293" r:id="rId7"/>
    <p:sldId id="283" r:id="rId8"/>
    <p:sldId id="291" r:id="rId9"/>
    <p:sldId id="298" r:id="rId10"/>
    <p:sldId id="284" r:id="rId11"/>
    <p:sldId id="300" r:id="rId12"/>
    <p:sldId id="301" r:id="rId13"/>
    <p:sldId id="285" r:id="rId14"/>
    <p:sldId id="296" r:id="rId15"/>
    <p:sldId id="2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68" d="100"/>
          <a:sy n="68" d="100"/>
        </p:scale>
        <p:origin x="77" y="46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5/16/2020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svg"/><Relationship Id="rId11" Type="http://schemas.openxmlformats.org/officeDocument/2006/relationships/hyperlink" Target="https://codeshare.io/5zAnZ4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1"/>
            <a:ext cx="12192001" cy="6858000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CSE – 2003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en-US" dirty="0"/>
              <a:t>Bhavya Goel</a:t>
            </a:r>
          </a:p>
          <a:p>
            <a:r>
              <a:rPr lang="en-US" dirty="0"/>
              <a:t>19BCE0378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416718" y="0"/>
            <a:ext cx="10937876" cy="619125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2" y="4216696"/>
            <a:ext cx="748150" cy="1623220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6" y="4617156"/>
            <a:ext cx="8520114" cy="1222759"/>
          </a:xfrm>
        </p:spPr>
        <p:txBody>
          <a:bodyPr/>
          <a:lstStyle/>
          <a:p>
            <a:r>
              <a:rPr lang="en-US" sz="2400" dirty="0"/>
              <a:t>Reference:     	https://web.ist.utl.pt/~fabio.ferreira/material/asa/clrs.pdf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87178" y="4299320"/>
            <a:ext cx="243758" cy="31783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1" y="1"/>
            <a:ext cx="10655455" cy="6858000"/>
          </a:xfr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536544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Bhavya Goel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12" y="422356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+91 7042089702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8512" y="4615862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Bhavya.goel2019@vitstudent.ac.in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1653" y="4942435"/>
            <a:ext cx="244786" cy="244786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u="sng" dirty="0">
                <a:hlinkClick r:id="rId11"/>
              </a:rPr>
              <a:t>https://codeshare.io/5zAnZ4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11960-E298-40D1-BBD6-3E621842A0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and Feedback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0A2811-986E-4EBF-9612-8E79971C97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-1" y="0"/>
            <a:ext cx="11026425" cy="6889044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US" sz="4000" dirty="0"/>
              <a:t>Epidemic Confinement using Convex Hull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To find minimum possible danger area from which we need to evacuate people with the help of CONVEX HULL.</a:t>
            </a:r>
            <a:endParaRPr lang="en-IN" sz="200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70844" y="-3046"/>
            <a:ext cx="9581034" cy="6821974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US" dirty="0"/>
              <a:t>Algorithms Used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pPr marL="457200" lvl="0" indent="-457200">
              <a:buFont typeface="Wingdings" panose="05000000000000000000" pitchFamily="2" charset="2"/>
              <a:buChar char="v"/>
            </a:pPr>
            <a:r>
              <a:rPr lang="en-US" dirty="0"/>
              <a:t>Jarvis March Algorithm</a:t>
            </a:r>
            <a:endParaRPr lang="en-IN" dirty="0"/>
          </a:p>
          <a:p>
            <a:pPr marL="457200" lvl="0" indent="-457200">
              <a:buFont typeface="Wingdings" panose="05000000000000000000" pitchFamily="2" charset="2"/>
              <a:buChar char="v"/>
            </a:pPr>
            <a:r>
              <a:rPr lang="en-US" dirty="0"/>
              <a:t>Graham Scan Algorithm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KEY FEATURES</a:t>
            </a:r>
          </a:p>
          <a:p>
            <a:pPr lvl="0"/>
            <a:r>
              <a:rPr lang="en-US" dirty="0"/>
              <a:t>Marking the area to be kept under strict surveillance, to prevent further outbreak</a:t>
            </a:r>
            <a:endParaRPr lang="en-IN" dirty="0"/>
          </a:p>
          <a:p>
            <a:pPr lvl="0"/>
            <a:r>
              <a:rPr lang="en-US" dirty="0"/>
              <a:t>Graphical representation of the resulting area</a:t>
            </a:r>
            <a:endParaRPr lang="en-IN" dirty="0"/>
          </a:p>
          <a:p>
            <a:pPr lvl="0"/>
            <a:r>
              <a:rPr lang="en-US" dirty="0"/>
              <a:t>Calculating the area to be kept under surveillance</a:t>
            </a:r>
            <a:endParaRPr lang="en-IN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822866" y="2189691"/>
            <a:ext cx="4904790" cy="3431935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2739449"/>
            <a:ext cx="5472000" cy="432000"/>
          </a:xfrm>
        </p:spPr>
        <p:txBody>
          <a:bodyPr/>
          <a:lstStyle/>
          <a:p>
            <a:r>
              <a:rPr lang="en-US" dirty="0"/>
              <a:t>Graham Scan [O(</a:t>
            </a:r>
            <a:r>
              <a:rPr lang="en-US" dirty="0" err="1"/>
              <a:t>nLogn</a:t>
            </a:r>
            <a:r>
              <a:rPr lang="en-US" dirty="0"/>
              <a:t>)]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3713173"/>
            <a:ext cx="5472000" cy="360000"/>
          </a:xfrm>
        </p:spPr>
        <p:txBody>
          <a:bodyPr/>
          <a:lstStyle/>
          <a:p>
            <a:r>
              <a:rPr lang="en-US" dirty="0"/>
              <a:t>The idea of how points are oriented plays a key role in understanding graham’s algorithm.</a:t>
            </a:r>
            <a:endParaRPr lang="en-I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/>
          <a:stretch/>
        </p:blipFill>
        <p:spPr>
          <a:xfrm>
            <a:off x="6282692" y="483998"/>
            <a:ext cx="5511800" cy="5656004"/>
          </a:xfrm>
        </p:spPr>
      </p:pic>
      <p:sp>
        <p:nvSpPr>
          <p:cNvPr id="66" name="Freeform 5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2739449"/>
            <a:ext cx="5472000" cy="432000"/>
          </a:xfrm>
        </p:spPr>
        <p:txBody>
          <a:bodyPr/>
          <a:lstStyle/>
          <a:p>
            <a:r>
              <a:rPr lang="en-US" dirty="0"/>
              <a:t>Jarvis March [O(n</a:t>
            </a:r>
            <a:r>
              <a:rPr lang="en-US" baseline="30000" dirty="0"/>
              <a:t>2</a:t>
            </a:r>
            <a:r>
              <a:rPr lang="en-US" dirty="0"/>
              <a:t>)]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3713173"/>
            <a:ext cx="5472000" cy="360000"/>
          </a:xfrm>
        </p:spPr>
        <p:txBody>
          <a:bodyPr/>
          <a:lstStyle/>
          <a:p>
            <a:r>
              <a:rPr lang="en-US" dirty="0"/>
              <a:t>The idea or Jarvis March algorithm is that, we start from the leftmost point (or point with minimum x coordinate value) and we keep wrapping points in counterclockwise direction.</a:t>
            </a:r>
            <a:endParaRPr lang="en-IN" dirty="0"/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F9A5331-B429-45D3-867F-EDAF53E1EDB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150" r="21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307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EE2632-28A0-4BC8-8E30-760567F28C14}"/>
              </a:ext>
            </a:extLst>
          </p:cNvPr>
          <p:cNvPicPr/>
          <p:nvPr/>
        </p:nvPicPr>
        <p:blipFill rotWithShape="1">
          <a:blip r:embed="rId2"/>
          <a:srcRect l="18703" t="21244" r="24286" b="19885"/>
          <a:stretch/>
        </p:blipFill>
        <p:spPr bwMode="auto">
          <a:xfrm>
            <a:off x="2523067" y="1335349"/>
            <a:ext cx="7145866" cy="44705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JARVIS MARCH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180F1-94C4-489D-B242-9C66C4344B4E}"/>
              </a:ext>
            </a:extLst>
          </p:cNvPr>
          <p:cNvPicPr/>
          <p:nvPr/>
        </p:nvPicPr>
        <p:blipFill rotWithShape="1">
          <a:blip r:embed="rId2"/>
          <a:srcRect r="26879" b="5109"/>
          <a:stretch/>
        </p:blipFill>
        <p:spPr bwMode="auto">
          <a:xfrm>
            <a:off x="90312" y="1453134"/>
            <a:ext cx="5339644" cy="4688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8AEC3-7E78-4BC5-BF4A-C7B08EF673A1}"/>
              </a:ext>
            </a:extLst>
          </p:cNvPr>
          <p:cNvPicPr/>
          <p:nvPr/>
        </p:nvPicPr>
        <p:blipFill rotWithShape="1">
          <a:blip r:embed="rId3"/>
          <a:srcRect l="33517" t="23088" r="34913" b="20808"/>
          <a:stretch/>
        </p:blipFill>
        <p:spPr bwMode="auto">
          <a:xfrm>
            <a:off x="6931942" y="2913082"/>
            <a:ext cx="3566160" cy="3564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603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GRAHAM SCAN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70F6C-CCE9-4237-893A-28D17CAD261D}"/>
              </a:ext>
            </a:extLst>
          </p:cNvPr>
          <p:cNvPicPr/>
          <p:nvPr/>
        </p:nvPicPr>
        <p:blipFill rotWithShape="1">
          <a:blip r:embed="rId2"/>
          <a:srcRect l="1" r="40625" b="4877"/>
          <a:stretch/>
        </p:blipFill>
        <p:spPr bwMode="auto">
          <a:xfrm>
            <a:off x="1" y="1343926"/>
            <a:ext cx="5373510" cy="46278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659F3-8F5D-4F44-BBA4-187517D50F70}"/>
              </a:ext>
            </a:extLst>
          </p:cNvPr>
          <p:cNvPicPr/>
          <p:nvPr/>
        </p:nvPicPr>
        <p:blipFill rotWithShape="1">
          <a:blip r:embed="rId3"/>
          <a:srcRect l="33772" t="24715" r="34011" b="19192"/>
          <a:stretch/>
        </p:blipFill>
        <p:spPr bwMode="auto">
          <a:xfrm>
            <a:off x="6818491" y="3061603"/>
            <a:ext cx="3282950" cy="3215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0482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204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Times New Roman</vt:lpstr>
      <vt:lpstr>Wingdings</vt:lpstr>
      <vt:lpstr>Office Theme</vt:lpstr>
      <vt:lpstr>CSE – 2003 Project</vt:lpstr>
      <vt:lpstr>Epidemic Confinement using Convex Hull</vt:lpstr>
      <vt:lpstr>Algorithms Used</vt:lpstr>
      <vt:lpstr>PowerPoint Presentation</vt:lpstr>
      <vt:lpstr>Graham Scan [O(nLogn)]</vt:lpstr>
      <vt:lpstr>Jarvis March [O(n2)]</vt:lpstr>
      <vt:lpstr>OUTPUT</vt:lpstr>
      <vt:lpstr>JARVIS MARCH</vt:lpstr>
      <vt:lpstr>GRAHAM SCAN</vt:lpstr>
      <vt:lpstr>Reference:      https://web.ist.utl.pt/~fabio.ferreira/material/asa/clrs.pdf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2020-05-16T18:19:31Z</dcterms:created>
  <dcterms:modified xsi:type="dcterms:W3CDTF">2020-05-16T19:19:48Z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